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3"/>
  </p:notesMasterIdLst>
  <p:sldIdLst>
    <p:sldId id="256" r:id="rId6"/>
    <p:sldId id="277" r:id="rId7"/>
    <p:sldId id="278" r:id="rId8"/>
    <p:sldId id="280" r:id="rId9"/>
    <p:sldId id="281" r:id="rId10"/>
    <p:sldId id="279" r:id="rId11"/>
    <p:sldId id="271" r:id="rId1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-12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customschemas.google.com/relationships/presentationmetadata" Target="metadata"/><Relationship Id="rId2" Type="http://schemas.openxmlformats.org/officeDocument/2006/relationships/customXml" Target="../customXml/item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750820" y="0"/>
            <a:ext cx="11844130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lang="en-GB" sz="44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5242374" y="1178992"/>
            <a:ext cx="11241539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CHAPTER</a:t>
            </a:r>
            <a:r>
              <a:rPr kumimoji="0" lang="en-US" sz="8800" b="1" i="0" u="none" strike="noStrike" kern="0" cap="none" spc="0" normalizeH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Arial"/>
                <a:cs typeface="Calibri"/>
                <a:sym typeface="Arial"/>
              </a:rPr>
              <a:t> -5 </a:t>
            </a: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13" name="object 5"/>
          <p:cNvSpPr txBox="1">
            <a:spLocks/>
          </p:cNvSpPr>
          <p:nvPr/>
        </p:nvSpPr>
        <p:spPr>
          <a:xfrm>
            <a:off x="3906814" y="3396051"/>
            <a:ext cx="8795931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6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-15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PRINCIPLES</a:t>
            </a:r>
            <a:r>
              <a:rPr kumimoji="0" lang="en-US" sz="7200" b="1" i="0" u="none" strike="noStrike" kern="0" cap="none" spc="-15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OF INHERITANCE- TYPES OF MUTATION</a:t>
            </a:r>
            <a:endParaRPr kumimoji="0" lang="en-US" sz="1400" b="1" i="0" u="none" strike="noStrike" kern="0" cap="none" spc="-1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0" name="AutoShape 2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Bacteria Cartoon Stock Vector (Royalty Free) 6078862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920" y="320358"/>
            <a:ext cx="9829800" cy="1143000"/>
          </a:xfrm>
        </p:spPr>
        <p:txBody>
          <a:bodyPr>
            <a:noAutofit/>
          </a:bodyPr>
          <a:lstStyle/>
          <a:p>
            <a:r>
              <a:rPr lang="en-US" sz="6600" b="1" spc="-30" dirty="0" smtClean="0"/>
              <a:t>Types </a:t>
            </a:r>
            <a:r>
              <a:rPr lang="en-US" sz="6600" b="1" spc="-5" dirty="0" smtClean="0"/>
              <a:t>of </a:t>
            </a:r>
            <a:r>
              <a:rPr lang="en-US" sz="6600" b="1" spc="-10" dirty="0" smtClean="0"/>
              <a:t>Gene</a:t>
            </a:r>
            <a:r>
              <a:rPr lang="en-US" sz="6600" b="1" spc="-5" dirty="0" smtClean="0"/>
              <a:t> </a:t>
            </a:r>
            <a:r>
              <a:rPr lang="en-US" sz="6600" b="1" spc="-15" dirty="0" smtClean="0"/>
              <a:t>Mutations</a:t>
            </a:r>
            <a:endParaRPr lang="en-US" sz="6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940" y="3040380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600" dirty="0" smtClean="0"/>
              <a:t>Point </a:t>
            </a:r>
          </a:p>
          <a:p>
            <a:pPr>
              <a:buFont typeface="Wingdings" pitchFamily="2" charset="2"/>
              <a:buChar char="v"/>
            </a:pPr>
            <a:r>
              <a:rPr lang="en-US" sz="6600" dirty="0" smtClean="0"/>
              <a:t>Substitution </a:t>
            </a:r>
          </a:p>
          <a:p>
            <a:pPr>
              <a:buFont typeface="Wingdings" pitchFamily="2" charset="2"/>
              <a:buChar char="v"/>
            </a:pPr>
            <a:r>
              <a:rPr lang="en-US" sz="6600" dirty="0" smtClean="0"/>
              <a:t>Insertion  </a:t>
            </a:r>
          </a:p>
          <a:p>
            <a:pPr>
              <a:buFont typeface="Wingdings" pitchFamily="2" charset="2"/>
              <a:buChar char="v"/>
            </a:pPr>
            <a:r>
              <a:rPr lang="en-US" sz="6600" dirty="0" smtClean="0"/>
              <a:t>Deletion </a:t>
            </a:r>
          </a:p>
          <a:p>
            <a:pPr>
              <a:buFont typeface="Wingdings" pitchFamily="2" charset="2"/>
              <a:buChar char="v"/>
            </a:pPr>
            <a:r>
              <a:rPr lang="en-US" sz="6600" dirty="0" smtClean="0"/>
              <a:t>Frame shift 	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30723" name="Picture 3" descr="C:\Users\Admi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5825" y="3886200"/>
            <a:ext cx="11403271" cy="384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420" y="320358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Point mutation </a:t>
            </a:r>
            <a:endParaRPr lang="en-US" sz="8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31747" name="Picture 3" descr="C:\Users\Admin\Desktop\277_2019_3813_Fig1_HTM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3308" y="1948815"/>
            <a:ext cx="10280332" cy="7473876"/>
          </a:xfrm>
          <a:prstGeom prst="rect">
            <a:avLst/>
          </a:prstGeom>
          <a:noFill/>
        </p:spPr>
      </p:pic>
      <p:sp>
        <p:nvSpPr>
          <p:cNvPr id="8" name="16-Point Star 7"/>
          <p:cNvSpPr/>
          <p:nvPr/>
        </p:nvSpPr>
        <p:spPr>
          <a:xfrm>
            <a:off x="800100" y="2263140"/>
            <a:ext cx="6263640" cy="6195060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Point mutation</a:t>
            </a:r>
            <a:r>
              <a:rPr lang="en-US" sz="4000" dirty="0" smtClean="0">
                <a:solidFill>
                  <a:srgbClr val="FFFF00"/>
                </a:solidFill>
              </a:rPr>
              <a:t> </a:t>
            </a:r>
            <a:r>
              <a:rPr lang="en-US" sz="4000" dirty="0" smtClean="0">
                <a:solidFill>
                  <a:srgbClr val="FFFF00"/>
                </a:solidFill>
              </a:rPr>
              <a:t>that </a:t>
            </a:r>
            <a:r>
              <a:rPr lang="en-US" sz="4000" dirty="0" smtClean="0">
                <a:solidFill>
                  <a:srgbClr val="FFFF00"/>
                </a:solidFill>
              </a:rPr>
              <a:t>affects a </a:t>
            </a:r>
            <a:r>
              <a:rPr lang="en-US" sz="4000" b="1" dirty="0" smtClean="0">
                <a:solidFill>
                  <a:srgbClr val="FFFF00"/>
                </a:solidFill>
              </a:rPr>
              <a:t>single nucleotide or nucleic acid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Substitution mutation </a:t>
            </a:r>
            <a:endParaRPr lang="en-US" sz="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32770" name="Picture 2" descr="C:\Users\Admin\Desktop\Single-nucleotide-polymorphism-substitution-mutation-diagram-cytosine-to-thym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3243" y="1540193"/>
            <a:ext cx="11981497" cy="8139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94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Insertion mutation </a:t>
            </a:r>
            <a:endParaRPr lang="en-US" sz="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33794" name="Picture 2" descr="C:\Users\Admin\Desktop\insertion_mutations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7423" y="3073400"/>
            <a:ext cx="13865287" cy="4744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1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spc="-15" dirty="0" smtClean="0"/>
              <a:t>Frame -shift</a:t>
            </a:r>
            <a:r>
              <a:rPr lang="en-US" sz="6600" b="1" spc="-30" dirty="0" smtClean="0"/>
              <a:t> </a:t>
            </a:r>
            <a:r>
              <a:rPr lang="en-US" sz="6600" b="1" spc="-15" dirty="0" smtClean="0"/>
              <a:t>Mutation</a:t>
            </a:r>
            <a:endParaRPr lang="en-US" sz="6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086100"/>
            <a:ext cx="8275320" cy="6057900"/>
          </a:xfrm>
        </p:spPr>
        <p:txBody>
          <a:bodyPr>
            <a:normAutofit/>
          </a:bodyPr>
          <a:lstStyle/>
          <a:p>
            <a:pPr marL="355600" marR="5080" indent="-343535">
              <a:spcBef>
                <a:spcPts val="100"/>
              </a:spcBef>
              <a:tabLst>
                <a:tab pos="356235" algn="l"/>
              </a:tabLst>
            </a:pPr>
            <a:r>
              <a:rPr lang="en-US" sz="4000" b="1" dirty="0" smtClean="0">
                <a:solidFill>
                  <a:srgbClr val="CC3300"/>
                </a:solidFill>
                <a:latin typeface="Carlito"/>
                <a:cs typeface="Carlito"/>
              </a:rPr>
              <a:t>Inserting or </a:t>
            </a:r>
            <a:r>
              <a:rPr lang="en-US" sz="4000" b="1" spc="-5" dirty="0" smtClean="0">
                <a:solidFill>
                  <a:srgbClr val="CC3300"/>
                </a:solidFill>
                <a:latin typeface="Carlito"/>
                <a:cs typeface="Carlito"/>
              </a:rPr>
              <a:t>deleting </a:t>
            </a:r>
            <a:r>
              <a:rPr lang="en-US" sz="4000" spc="-5" dirty="0" smtClean="0">
                <a:latin typeface="Carlito"/>
                <a:cs typeface="Carlito"/>
              </a:rPr>
              <a:t>one </a:t>
            </a:r>
            <a:r>
              <a:rPr lang="en-US" sz="4000" spc="-10" dirty="0" smtClean="0">
                <a:latin typeface="Carlito"/>
                <a:cs typeface="Carlito"/>
              </a:rPr>
              <a:t>or </a:t>
            </a:r>
            <a:r>
              <a:rPr lang="en-US" sz="4000" spc="-15" dirty="0" smtClean="0">
                <a:latin typeface="Carlito"/>
                <a:cs typeface="Carlito"/>
              </a:rPr>
              <a:t>more  </a:t>
            </a:r>
            <a:r>
              <a:rPr lang="en-US" sz="4000" spc="-5" dirty="0" smtClean="0">
                <a:latin typeface="Carlito"/>
                <a:cs typeface="Carlito"/>
              </a:rPr>
              <a:t>nucleotides</a:t>
            </a:r>
            <a:endParaRPr lang="en-US" sz="4000" dirty="0" smtClean="0">
              <a:latin typeface="Carlito"/>
              <a:cs typeface="Carlito"/>
            </a:endParaRPr>
          </a:p>
          <a:p>
            <a:pPr marL="355600" marR="88265" indent="-343535">
              <a:spcBef>
                <a:spcPts val="865"/>
              </a:spcBef>
              <a:tabLst>
                <a:tab pos="356235" algn="l"/>
              </a:tabLst>
            </a:pPr>
            <a:endParaRPr lang="en-US" sz="4000" spc="-5" dirty="0" smtClean="0">
              <a:latin typeface="Carlito"/>
              <a:cs typeface="Carlito"/>
            </a:endParaRPr>
          </a:p>
          <a:p>
            <a:pPr marL="355600" marR="88265" indent="-343535">
              <a:spcBef>
                <a:spcPts val="865"/>
              </a:spcBef>
              <a:tabLst>
                <a:tab pos="356235" algn="l"/>
              </a:tabLst>
            </a:pPr>
            <a:r>
              <a:rPr lang="en-US" sz="4000" spc="-5" dirty="0" smtClean="0">
                <a:latin typeface="Carlito"/>
                <a:cs typeface="Carlito"/>
              </a:rPr>
              <a:t>Changes </a:t>
            </a:r>
            <a:r>
              <a:rPr lang="en-US" sz="4000" dirty="0" smtClean="0">
                <a:latin typeface="Carlito"/>
                <a:cs typeface="Carlito"/>
              </a:rPr>
              <a:t>the </a:t>
            </a:r>
            <a:r>
              <a:rPr lang="en-US" sz="4000" spc="-10" dirty="0" smtClean="0">
                <a:latin typeface="Carlito"/>
                <a:cs typeface="Carlito"/>
              </a:rPr>
              <a:t>“</a:t>
            </a:r>
            <a:r>
              <a:rPr lang="en-US" sz="4000" b="1" spc="-10" dirty="0" smtClean="0">
                <a:solidFill>
                  <a:srgbClr val="CC3300"/>
                </a:solidFill>
                <a:latin typeface="Carlito"/>
                <a:cs typeface="Carlito"/>
              </a:rPr>
              <a:t>reading </a:t>
            </a:r>
            <a:r>
              <a:rPr lang="en-US" sz="4000" b="1" spc="-15" dirty="0" smtClean="0">
                <a:solidFill>
                  <a:srgbClr val="CC3300"/>
                </a:solidFill>
                <a:latin typeface="Carlito"/>
                <a:cs typeface="Carlito"/>
              </a:rPr>
              <a:t>frame</a:t>
            </a:r>
            <a:r>
              <a:rPr lang="en-US" sz="4000" spc="-15" dirty="0" smtClean="0">
                <a:latin typeface="Carlito"/>
                <a:cs typeface="Carlito"/>
              </a:rPr>
              <a:t>” </a:t>
            </a:r>
            <a:r>
              <a:rPr lang="en-US" sz="4000" spc="-35" dirty="0" smtClean="0">
                <a:latin typeface="Carlito"/>
                <a:cs typeface="Carlito"/>
              </a:rPr>
              <a:t>like  </a:t>
            </a:r>
            <a:r>
              <a:rPr lang="en-US" sz="4000" spc="-5" dirty="0" smtClean="0">
                <a:latin typeface="Carlito"/>
                <a:cs typeface="Carlito"/>
              </a:rPr>
              <a:t>changing </a:t>
            </a:r>
            <a:r>
              <a:rPr lang="en-US" sz="4000" dirty="0" smtClean="0">
                <a:latin typeface="Carlito"/>
                <a:cs typeface="Carlito"/>
              </a:rPr>
              <a:t>a</a:t>
            </a:r>
            <a:r>
              <a:rPr lang="en-US" sz="4000" spc="-20" dirty="0" smtClean="0">
                <a:latin typeface="Carlito"/>
                <a:cs typeface="Carlito"/>
              </a:rPr>
              <a:t> </a:t>
            </a:r>
            <a:r>
              <a:rPr lang="en-US" sz="4000" spc="-15" dirty="0" smtClean="0">
                <a:latin typeface="Carlito"/>
                <a:cs typeface="Carlito"/>
              </a:rPr>
              <a:t>sentence</a:t>
            </a:r>
            <a:endParaRPr lang="en-US" sz="4000" dirty="0" smtClean="0">
              <a:latin typeface="Carlito"/>
              <a:cs typeface="Carlito"/>
            </a:endParaRPr>
          </a:p>
          <a:p>
            <a:pPr marL="355600" indent="-343535">
              <a:spcBef>
                <a:spcPts val="865"/>
              </a:spcBef>
              <a:tabLst>
                <a:tab pos="356235" algn="l"/>
              </a:tabLst>
            </a:pPr>
            <a:endParaRPr lang="en-US" sz="4000" b="1" spc="-15" dirty="0" smtClean="0">
              <a:solidFill>
                <a:srgbClr val="CC3300"/>
              </a:solidFill>
              <a:latin typeface="Carlito"/>
              <a:cs typeface="Carlito"/>
            </a:endParaRPr>
          </a:p>
          <a:p>
            <a:pPr marL="355600" indent="-343535">
              <a:spcBef>
                <a:spcPts val="865"/>
              </a:spcBef>
              <a:tabLst>
                <a:tab pos="356235" algn="l"/>
              </a:tabLst>
            </a:pPr>
            <a:r>
              <a:rPr lang="en-US" sz="4000" b="1" spc="-15" dirty="0" smtClean="0">
                <a:solidFill>
                  <a:srgbClr val="CC3300"/>
                </a:solidFill>
                <a:latin typeface="Carlito"/>
                <a:cs typeface="Carlito"/>
              </a:rPr>
              <a:t>Proteins </a:t>
            </a:r>
            <a:r>
              <a:rPr lang="en-US" sz="4000" spc="-5" dirty="0" smtClean="0">
                <a:latin typeface="Carlito"/>
                <a:cs typeface="Carlito"/>
              </a:rPr>
              <a:t>built</a:t>
            </a:r>
            <a:r>
              <a:rPr lang="en-US" sz="4000" spc="10" dirty="0" smtClean="0">
                <a:latin typeface="Carlito"/>
                <a:cs typeface="Carlito"/>
              </a:rPr>
              <a:t> </a:t>
            </a:r>
            <a:r>
              <a:rPr lang="en-US" sz="4000" b="1" spc="-10" dirty="0" smtClean="0">
                <a:solidFill>
                  <a:srgbClr val="CC3300"/>
                </a:solidFill>
                <a:latin typeface="Carlito"/>
                <a:cs typeface="Carlito"/>
              </a:rPr>
              <a:t>incorrectly</a:t>
            </a:r>
            <a:endParaRPr lang="en-US" dirty="0" smtClean="0">
              <a:latin typeface="Carlito"/>
              <a:cs typeface="Carlit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34818" name="Picture 2" descr="C:\Users\Admin\Desktop\nwf4njMWSeO0w1RySNHU_frameshif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6827" y="2807018"/>
            <a:ext cx="9541173" cy="5056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10/10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 b="7125"/>
          <a:stretch>
            <a:fillRect/>
          </a:stretch>
        </p:blipFill>
        <p:spPr bwMode="auto">
          <a:xfrm>
            <a:off x="5623560" y="299769"/>
            <a:ext cx="8802169" cy="9987231"/>
          </a:xfrm>
          <a:prstGeom prst="rect">
            <a:avLst/>
          </a:prstGeom>
          <a:noFill/>
        </p:spPr>
      </p:pic>
      <p:sp>
        <p:nvSpPr>
          <p:cNvPr id="4" name="Google Shape;179;p2"/>
          <p:cNvSpPr txBox="1">
            <a:spLocks noGrp="1"/>
          </p:cNvSpPr>
          <p:nvPr>
            <p:ph type="dt" idx="10"/>
          </p:nvPr>
        </p:nvSpPr>
        <p:spPr>
          <a:xfrm>
            <a:off x="337634" y="99218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chemeClr val="dk1"/>
                </a:solidFill>
              </a:rPr>
              <a:t>15/6/2020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5" name="Google Shape;180;p2"/>
          <p:cNvSpPr txBox="1">
            <a:spLocks noGrp="1"/>
          </p:cNvSpPr>
          <p:nvPr>
            <p:ph type="ftr" idx="11"/>
          </p:nvPr>
        </p:nvSpPr>
        <p:spPr>
          <a:xfrm>
            <a:off x="2514600" y="9646920"/>
            <a:ext cx="120700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INTRODUCTION (SCD) / SKILL AND CAREER DEVELOPMENT/ SARASWATHI.R/ENG/SNS ACADEMY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C554B6E7B444F99770353EEBE5E49" ma:contentTypeVersion="6" ma:contentTypeDescription="Create a new document." ma:contentTypeScope="" ma:versionID="ad7e0f6e4a93098c1504d9b2cdfd626c">
  <xsd:schema xmlns:xsd="http://www.w3.org/2001/XMLSchema" xmlns:xs="http://www.w3.org/2001/XMLSchema" xmlns:p="http://schemas.microsoft.com/office/2006/metadata/properties" xmlns:ns2="cf824c1f-f79b-4cd7-b1a0-8d390f9247ba" targetNamespace="http://schemas.microsoft.com/office/2006/metadata/properties" ma:root="true" ma:fieldsID="0984cf95eb3ff04783acaf0f9c1ba288" ns2:_="">
    <xsd:import namespace="cf824c1f-f79b-4cd7-b1a0-8d390f9247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24c1f-f79b-4cd7-b1a0-8d390f9247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BBEC20-16D8-4EB5-BDDF-62C4AFB845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824c1f-f79b-4cd7-b1a0-8d390f9247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A51EEA-7D65-4F28-9D59-87CECBE9AB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EBBFEE-91D9-43E6-BD93-50399B5505F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71</Words>
  <Application>Microsoft Office PowerPoint</Application>
  <PresentationFormat>Custom</PresentationFormat>
  <Paragraphs>38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1_Office Theme</vt:lpstr>
      <vt:lpstr>Office Theme</vt:lpstr>
      <vt:lpstr>Slide 1</vt:lpstr>
      <vt:lpstr>Types of Gene Mutations</vt:lpstr>
      <vt:lpstr>Point mutation </vt:lpstr>
      <vt:lpstr>Substitution mutation </vt:lpstr>
      <vt:lpstr>Insertion mutation </vt:lpstr>
      <vt:lpstr>Frame -shift Mutation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47</cp:revision>
  <dcterms:created xsi:type="dcterms:W3CDTF">2006-08-16T00:00:00Z</dcterms:created>
  <dcterms:modified xsi:type="dcterms:W3CDTF">2020-08-06T11:31:20Z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0x010100331C554B6E7B444F99770353EEBE5E49</vt:lpwstr>
  </property>
</Properties>
</file>